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5"/>
  </p:notesMasterIdLst>
  <p:handoutMasterIdLst>
    <p:handoutMasterId r:id="rId46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09" r:id="rId13"/>
    <p:sldId id="441" r:id="rId14"/>
    <p:sldId id="411" r:id="rId15"/>
    <p:sldId id="439" r:id="rId16"/>
    <p:sldId id="415" r:id="rId17"/>
    <p:sldId id="451" r:id="rId18"/>
    <p:sldId id="470" r:id="rId19"/>
    <p:sldId id="450" r:id="rId20"/>
    <p:sldId id="472" r:id="rId21"/>
    <p:sldId id="454" r:id="rId22"/>
    <p:sldId id="446" r:id="rId23"/>
    <p:sldId id="416" r:id="rId24"/>
    <p:sldId id="417" r:id="rId25"/>
    <p:sldId id="456" r:id="rId26"/>
    <p:sldId id="458" r:id="rId27"/>
    <p:sldId id="466" r:id="rId28"/>
    <p:sldId id="460" r:id="rId29"/>
    <p:sldId id="461" r:id="rId30"/>
    <p:sldId id="462" r:id="rId31"/>
    <p:sldId id="463" r:id="rId32"/>
    <p:sldId id="422" r:id="rId33"/>
    <p:sldId id="423" r:id="rId34"/>
    <p:sldId id="467" r:id="rId35"/>
    <p:sldId id="424" r:id="rId36"/>
    <p:sldId id="468" r:id="rId37"/>
    <p:sldId id="431" r:id="rId38"/>
    <p:sldId id="432" r:id="rId39"/>
    <p:sldId id="413" r:id="rId40"/>
    <p:sldId id="428" r:id="rId41"/>
    <p:sldId id="433" r:id="rId42"/>
    <p:sldId id="429" r:id="rId43"/>
    <p:sldId id="430" r:id="rId44"/>
  </p:sldIdLst>
  <p:sldSz cx="12192000" cy="6858000"/>
  <p:notesSz cx="7099300" cy="10234613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93" d="100"/>
          <a:sy n="93" d="100"/>
        </p:scale>
        <p:origin x="71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the logarithms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26" Type="http://schemas.openxmlformats.org/officeDocument/2006/relationships/image" Target="../media/image35.png"/><Relationship Id="rId3" Type="http://schemas.openxmlformats.org/officeDocument/2006/relationships/tags" Target="../tags/tag24.xml"/><Relationship Id="rId21" Type="http://schemas.openxmlformats.org/officeDocument/2006/relationships/image" Target="../media/image4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2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48.png"/><Relationship Id="rId5" Type="http://schemas.openxmlformats.org/officeDocument/2006/relationships/tags" Target="../tags/tag26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31.xml"/><Relationship Id="rId19" Type="http://schemas.openxmlformats.org/officeDocument/2006/relationships/image" Target="../media/image4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8.xml"/><Relationship Id="rId7" Type="http://schemas.openxmlformats.org/officeDocument/2006/relationships/image" Target="../media/image5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0.png"/><Relationship Id="rId5" Type="http://schemas.openxmlformats.org/officeDocument/2006/relationships/tags" Target="../tags/tag43.xml"/><Relationship Id="rId10" Type="http://schemas.openxmlformats.org/officeDocument/2006/relationships/image" Target="../media/image59.png"/><Relationship Id="rId4" Type="http://schemas.openxmlformats.org/officeDocument/2006/relationships/tags" Target="../tags/tag42.xml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1.xml"/><Relationship Id="rId7" Type="http://schemas.openxmlformats.org/officeDocument/2006/relationships/image" Target="../media/image6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3.png"/><Relationship Id="rId5" Type="http://schemas.openxmlformats.org/officeDocument/2006/relationships/tags" Target="../tags/tag53.xml"/><Relationship Id="rId10" Type="http://schemas.openxmlformats.org/officeDocument/2006/relationships/image" Target="../media/image72.png"/><Relationship Id="rId4" Type="http://schemas.openxmlformats.org/officeDocument/2006/relationships/tags" Target="../tags/tag52.xml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59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61.xml"/><Relationship Id="rId10" Type="http://schemas.openxmlformats.org/officeDocument/2006/relationships/image" Target="../media/image79.png"/><Relationship Id="rId4" Type="http://schemas.openxmlformats.org/officeDocument/2006/relationships/tags" Target="../tags/tag60.xml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77.png"/><Relationship Id="rId5" Type="http://schemas.openxmlformats.org/officeDocument/2006/relationships/tags" Target="../tags/tag66.xml"/><Relationship Id="rId10" Type="http://schemas.openxmlformats.org/officeDocument/2006/relationships/image" Target="../media/image87.png"/><Relationship Id="rId4" Type="http://schemas.openxmlformats.org/officeDocument/2006/relationships/tags" Target="../tags/tag65.xml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71.xml"/><Relationship Id="rId7" Type="http://schemas.openxmlformats.org/officeDocument/2006/relationships/image" Target="../media/image89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304800" y="6003922"/>
            <a:ext cx="12496800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Instructor: </a:t>
            </a:r>
            <a:r>
              <a:rPr lang="en-US" sz="2800" dirty="0" err="1">
                <a:latin typeface="Calibri"/>
                <a:cs typeface="Calibri"/>
              </a:rPr>
              <a:t>Lotzi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Bölöni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lvl="1" algn="ctr">
              <a:spcBef>
                <a:spcPct val="50000"/>
              </a:spcBef>
            </a:pPr>
            <a:r>
              <a:rPr lang="en-US" sz="15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500" dirty="0" err="1">
                <a:latin typeface="Calibri"/>
                <a:cs typeface="Calibri"/>
              </a:rPr>
              <a:t>Abbeel</a:t>
            </a:r>
            <a:r>
              <a:rPr lang="en-US" sz="15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532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2" name="Text Box 80"/>
          <p:cNvSpPr txBox="1">
            <a:spLocks noChangeArrowheads="1"/>
          </p:cNvSpPr>
          <p:nvPr/>
        </p:nvSpPr>
        <p:spPr bwMode="auto">
          <a:xfrm>
            <a:off x="7391400" y="5943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P(spam | w) = 98.9</a:t>
            </a:r>
          </a:p>
        </p:txBody>
      </p:sp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2" grpId="0"/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Important Concepts In Machine Learning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</a:t>
            </a:r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Posteriors determined by </a:t>
            </a:r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 (Maximum a posteriori estimation)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often performs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classes on probabilities, </a:t>
            </a:r>
            <a:r>
              <a:rPr lang="en-US" sz="2400" dirty="0" err="1"/>
              <a:t>etc</a:t>
            </a:r>
            <a:endParaRPr lang="en-US" sz="2400" dirty="0"/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Naïve Bayes: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Precision vs. Recall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Let’s say we want to classify web pages 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homepages or 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In a test set of 1K pages, there are 3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Our classifier says they are all non-homepages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99.7 accuracy!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Need new measures for rare positive events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Precision: fraction of guessed positives which were actually positive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Recall: fraction of actual positives which were guessed as positive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Say we guess 5 homepages, of which 2 were actually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Precision: 2 correct / 5 guessed = 0.4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Recall: 2 correct / 3 true = 0.67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Which is more important in customer support email automation?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Which is more important in airport face recognition?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629400" y="1524000"/>
            <a:ext cx="2286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05600" y="1371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721600" y="2057400"/>
            <a:ext cx="812800" cy="812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239000" y="2057400"/>
            <a:ext cx="838200" cy="838200"/>
          </a:xfrm>
          <a:prstGeom prst="ellipse">
            <a:avLst/>
          </a:prstGeom>
          <a:solidFill>
            <a:srgbClr val="3333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010400" y="2895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guessed +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actual 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Precision vs. Recall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Precision/recall tradeoff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Often, you can trade off precision and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Only works well with weakly calibrated classifiers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To summarize the tradeoff: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Break-even point:</a:t>
            </a:r>
            <a:r>
              <a:rPr lang="en-US" sz="2400"/>
              <a:t> precision value when p =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F-measure:</a:t>
            </a:r>
            <a:r>
              <a:rPr lang="en-US" sz="2400"/>
              <a:t> harmonic mean of p and r: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6521450" y="3633788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6521450" y="1793875"/>
            <a:ext cx="0" cy="1839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775" y="2030413"/>
            <a:ext cx="25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0"/>
            <a:ext cx="7477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Freeform 8"/>
          <p:cNvSpPr>
            <a:spLocks/>
          </p:cNvSpPr>
          <p:nvPr/>
        </p:nvSpPr>
        <p:spPr bwMode="auto">
          <a:xfrm>
            <a:off x="6629400" y="1828800"/>
            <a:ext cx="1981200" cy="1676400"/>
          </a:xfrm>
          <a:custGeom>
            <a:avLst/>
            <a:gdLst>
              <a:gd name="T0" fmla="*/ 0 w 1248"/>
              <a:gd name="T1" fmla="*/ 0 h 1056"/>
              <a:gd name="T2" fmla="*/ 2147483647 w 1248"/>
              <a:gd name="T3" fmla="*/ 2147483647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43" y="110"/>
                  <a:pt x="167" y="505"/>
                  <a:pt x="260" y="657"/>
                </a:cubicBezTo>
                <a:cubicBezTo>
                  <a:pt x="353" y="809"/>
                  <a:pt x="391" y="848"/>
                  <a:pt x="556" y="915"/>
                </a:cubicBezTo>
                <a:cubicBezTo>
                  <a:pt x="721" y="982"/>
                  <a:pt x="1104" y="1027"/>
                  <a:pt x="1248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791200"/>
            <a:ext cx="2005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553200" y="19050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1600200"/>
            <a:ext cx="685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7094538" y="30114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</a:t>
            </a:r>
            <a:r>
              <a:rPr lang="en-US" sz="2400"/>
              <a:t>the model </a:t>
            </a:r>
            <a:r>
              <a:rPr lang="en-US" sz="2400" dirty="0"/>
              <a:t>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precis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40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0}{recall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2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_1 = \frac{2}{1/p+1/r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2"/>
  <p:tag name="PICTUREFILESIZE" val="68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=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6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50361</TotalTime>
  <Words>2848</Words>
  <Application>Microsoft Office PowerPoint</Application>
  <PresentationFormat>Widescreen</PresentationFormat>
  <Paragraphs>638</Paragraphs>
  <Slides>43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 New</vt:lpstr>
      <vt:lpstr>Helvetica</vt:lpstr>
      <vt:lpstr>Verdana</vt:lpstr>
      <vt:lpstr>Wingdings</vt:lpstr>
      <vt:lpstr>dan-berkeley-nlp-v1</vt:lpstr>
      <vt:lpstr>CAP 5636 – Advanced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Training and Testing</vt:lpstr>
      <vt:lpstr>Important Concepts In Machine Learning</vt:lpstr>
      <vt:lpstr>Generalization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Naïve Bayes: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  <vt:lpstr>Precision vs. Recall</vt:lpstr>
      <vt:lpstr>Precision vs. Recall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lboloni</cp:lastModifiedBy>
  <cp:revision>2676</cp:revision>
  <dcterms:created xsi:type="dcterms:W3CDTF">2004-08-27T04:16:05Z</dcterms:created>
  <dcterms:modified xsi:type="dcterms:W3CDTF">2019-11-14T15:34:02Z</dcterms:modified>
</cp:coreProperties>
</file>